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85" r:id="rId5"/>
    <p:sldId id="259" r:id="rId6"/>
    <p:sldId id="286" r:id="rId7"/>
    <p:sldId id="289" r:id="rId8"/>
    <p:sldId id="290" r:id="rId9"/>
    <p:sldId id="287" r:id="rId10"/>
    <p:sldId id="288" r:id="rId11"/>
    <p:sldId id="295" r:id="rId12"/>
    <p:sldId id="293" r:id="rId13"/>
    <p:sldId id="294" r:id="rId14"/>
    <p:sldId id="262" r:id="rId15"/>
    <p:sldId id="291" r:id="rId16"/>
    <p:sldId id="292" r:id="rId17"/>
    <p:sldId id="296" r:id="rId18"/>
    <p:sldId id="297" r:id="rId19"/>
    <p:sldId id="298" r:id="rId20"/>
    <p:sldId id="278" r:id="rId21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573DA-AA36-41A4-8B47-54BCD3913BC7}">
  <a:tblStyle styleId="{518573DA-AA36-41A4-8B47-54BCD3913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6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6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1878310" y="0"/>
                </a:moveTo>
                <a:lnTo>
                  <a:pt x="11441430" y="436880"/>
                </a:lnTo>
                <a:cubicBezTo>
                  <a:pt x="11341735" y="536575"/>
                  <a:pt x="11341735" y="699770"/>
                  <a:pt x="11441430" y="799465"/>
                </a:cubicBezTo>
                <a:cubicBezTo>
                  <a:pt x="11541125" y="899160"/>
                  <a:pt x="11704320" y="899160"/>
                  <a:pt x="11804015" y="799465"/>
                </a:cubicBezTo>
                <a:lnTo>
                  <a:pt x="12192000" y="411480"/>
                </a:lnTo>
                <a:lnTo>
                  <a:pt x="12192000" y="0"/>
                </a:lnTo>
                <a:lnTo>
                  <a:pt x="11878310" y="0"/>
                </a:lnTo>
                <a:close/>
                <a:moveTo>
                  <a:pt x="10008870" y="5855970"/>
                </a:moveTo>
                <a:cubicBezTo>
                  <a:pt x="9909175" y="5756275"/>
                  <a:pt x="9909175" y="5593080"/>
                  <a:pt x="10008870" y="5493385"/>
                </a:cubicBezTo>
                <a:lnTo>
                  <a:pt x="10660380" y="4841875"/>
                </a:lnTo>
                <a:cubicBezTo>
                  <a:pt x="10760075" y="4742180"/>
                  <a:pt x="10760075" y="4578985"/>
                  <a:pt x="10660380" y="4479290"/>
                </a:cubicBezTo>
                <a:cubicBezTo>
                  <a:pt x="10560685" y="4379595"/>
                  <a:pt x="10397490" y="4379595"/>
                  <a:pt x="10297795" y="4479290"/>
                </a:cubicBezTo>
                <a:lnTo>
                  <a:pt x="9189085" y="5588000"/>
                </a:lnTo>
                <a:cubicBezTo>
                  <a:pt x="9089390" y="5687695"/>
                  <a:pt x="8926195" y="5687695"/>
                  <a:pt x="8826500" y="5588000"/>
                </a:cubicBezTo>
                <a:cubicBezTo>
                  <a:pt x="8726805" y="5488305"/>
                  <a:pt x="8726805" y="5325110"/>
                  <a:pt x="8826500" y="5225415"/>
                </a:cubicBezTo>
                <a:lnTo>
                  <a:pt x="9175750" y="4876165"/>
                </a:lnTo>
                <a:cubicBezTo>
                  <a:pt x="9275445" y="4776470"/>
                  <a:pt x="9275445" y="4613275"/>
                  <a:pt x="9175750" y="4513580"/>
                </a:cubicBezTo>
                <a:cubicBezTo>
                  <a:pt x="9076055" y="4413885"/>
                  <a:pt x="8912860" y="4413885"/>
                  <a:pt x="8813165" y="4513580"/>
                </a:cubicBezTo>
                <a:lnTo>
                  <a:pt x="7091045" y="6235700"/>
                </a:lnTo>
                <a:cubicBezTo>
                  <a:pt x="6991350" y="6335395"/>
                  <a:pt x="6828156" y="6335395"/>
                  <a:pt x="6728460" y="6235700"/>
                </a:cubicBezTo>
                <a:cubicBezTo>
                  <a:pt x="6628765" y="6136005"/>
                  <a:pt x="6628765" y="5972810"/>
                  <a:pt x="6728460" y="5873115"/>
                </a:cubicBezTo>
                <a:lnTo>
                  <a:pt x="7730490" y="4871085"/>
                </a:lnTo>
                <a:cubicBezTo>
                  <a:pt x="7830185" y="4771390"/>
                  <a:pt x="7830185" y="4608195"/>
                  <a:pt x="7730490" y="4508500"/>
                </a:cubicBezTo>
                <a:cubicBezTo>
                  <a:pt x="7630795" y="4408805"/>
                  <a:pt x="7467600" y="4408805"/>
                  <a:pt x="7367906" y="4508500"/>
                </a:cubicBezTo>
                <a:lnTo>
                  <a:pt x="7264400" y="4612005"/>
                </a:lnTo>
                <a:cubicBezTo>
                  <a:pt x="7164706" y="4711700"/>
                  <a:pt x="7001510" y="4711700"/>
                  <a:pt x="6901815" y="4612005"/>
                </a:cubicBezTo>
                <a:cubicBezTo>
                  <a:pt x="6802120" y="4512310"/>
                  <a:pt x="6802120" y="4349115"/>
                  <a:pt x="6901815" y="4249420"/>
                </a:cubicBezTo>
                <a:lnTo>
                  <a:pt x="7459345" y="3691890"/>
                </a:lnTo>
                <a:cubicBezTo>
                  <a:pt x="7559040" y="3592195"/>
                  <a:pt x="7559040" y="3429000"/>
                  <a:pt x="7459345" y="3329305"/>
                </a:cubicBezTo>
                <a:cubicBezTo>
                  <a:pt x="7359650" y="3229610"/>
                  <a:pt x="7196456" y="3229610"/>
                  <a:pt x="7096760" y="3329305"/>
                </a:cubicBezTo>
                <a:lnTo>
                  <a:pt x="6362065" y="4064000"/>
                </a:lnTo>
                <a:cubicBezTo>
                  <a:pt x="6262370" y="4163695"/>
                  <a:pt x="6099175" y="4163695"/>
                  <a:pt x="5999480" y="4064000"/>
                </a:cubicBezTo>
                <a:cubicBezTo>
                  <a:pt x="5899785" y="3964305"/>
                  <a:pt x="5899785" y="3801110"/>
                  <a:pt x="5999480" y="3701415"/>
                </a:cubicBezTo>
                <a:lnTo>
                  <a:pt x="6907531" y="2793365"/>
                </a:lnTo>
                <a:cubicBezTo>
                  <a:pt x="7007225" y="2693670"/>
                  <a:pt x="7007225" y="2530475"/>
                  <a:pt x="6907531" y="2430780"/>
                </a:cubicBezTo>
                <a:cubicBezTo>
                  <a:pt x="6807835" y="2331085"/>
                  <a:pt x="6807835" y="2167890"/>
                  <a:pt x="6907531" y="2068195"/>
                </a:cubicBezTo>
                <a:lnTo>
                  <a:pt x="8978900" y="0"/>
                </a:lnTo>
                <a:lnTo>
                  <a:pt x="8735695" y="0"/>
                </a:lnTo>
                <a:cubicBezTo>
                  <a:pt x="8729345" y="55880"/>
                  <a:pt x="8705215" y="109855"/>
                  <a:pt x="8662670" y="152400"/>
                </a:cubicBezTo>
                <a:lnTo>
                  <a:pt x="7178675" y="1636395"/>
                </a:lnTo>
                <a:cubicBezTo>
                  <a:pt x="7078981" y="1736090"/>
                  <a:pt x="6915785" y="1736090"/>
                  <a:pt x="6816090" y="1636395"/>
                </a:cubicBezTo>
                <a:cubicBezTo>
                  <a:pt x="6716395" y="1536700"/>
                  <a:pt x="6716395" y="1373505"/>
                  <a:pt x="6816090" y="1273810"/>
                </a:cubicBezTo>
                <a:lnTo>
                  <a:pt x="8089900" y="0"/>
                </a:ln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924425"/>
                </a:lnTo>
                <a:lnTo>
                  <a:pt x="11986260" y="5130165"/>
                </a:lnTo>
                <a:cubicBezTo>
                  <a:pt x="11886565" y="5229860"/>
                  <a:pt x="11723370" y="5229860"/>
                  <a:pt x="11623675" y="5130165"/>
                </a:cubicBezTo>
                <a:cubicBezTo>
                  <a:pt x="11523980" y="5030470"/>
                  <a:pt x="11523980" y="4867275"/>
                  <a:pt x="11623675" y="4767580"/>
                </a:cubicBezTo>
                <a:lnTo>
                  <a:pt x="12192000" y="4199255"/>
                </a:lnTo>
                <a:lnTo>
                  <a:pt x="12192000" y="4035425"/>
                </a:lnTo>
                <a:lnTo>
                  <a:pt x="10371455" y="5855970"/>
                </a:lnTo>
                <a:cubicBezTo>
                  <a:pt x="10271760" y="5955665"/>
                  <a:pt x="10108565" y="5955665"/>
                  <a:pt x="10008870" y="5855970"/>
                </a:cubicBezTo>
                <a:close/>
                <a:moveTo>
                  <a:pt x="5884545" y="4544060"/>
                </a:moveTo>
                <a:cubicBezTo>
                  <a:pt x="5784850" y="4643755"/>
                  <a:pt x="5621655" y="4643755"/>
                  <a:pt x="5521960" y="4544060"/>
                </a:cubicBezTo>
                <a:cubicBezTo>
                  <a:pt x="5422265" y="4444365"/>
                  <a:pt x="5422265" y="4281170"/>
                  <a:pt x="5521960" y="4181475"/>
                </a:cubicBezTo>
                <a:cubicBezTo>
                  <a:pt x="5621655" y="4081780"/>
                  <a:pt x="5784850" y="4081780"/>
                  <a:pt x="5884545" y="4181475"/>
                </a:cubicBezTo>
                <a:cubicBezTo>
                  <a:pt x="5984240" y="4281170"/>
                  <a:pt x="5984240" y="4444365"/>
                  <a:pt x="5884545" y="4544060"/>
                </a:cubicBezTo>
                <a:close/>
                <a:moveTo>
                  <a:pt x="8641080" y="6136640"/>
                </a:moveTo>
                <a:lnTo>
                  <a:pt x="8442325" y="6335395"/>
                </a:lnTo>
                <a:cubicBezTo>
                  <a:pt x="8342631" y="6435090"/>
                  <a:pt x="8179435" y="6435090"/>
                  <a:pt x="8079740" y="6335395"/>
                </a:cubicBezTo>
                <a:cubicBezTo>
                  <a:pt x="7980045" y="6235700"/>
                  <a:pt x="7980045" y="6072505"/>
                  <a:pt x="8079740" y="5972810"/>
                </a:cubicBezTo>
                <a:lnTo>
                  <a:pt x="8278495" y="5774055"/>
                </a:lnTo>
                <a:cubicBezTo>
                  <a:pt x="8378190" y="5674360"/>
                  <a:pt x="8541385" y="5674360"/>
                  <a:pt x="8641080" y="5774055"/>
                </a:cubicBezTo>
                <a:cubicBezTo>
                  <a:pt x="8740775" y="5873750"/>
                  <a:pt x="8740775" y="6036945"/>
                  <a:pt x="8641080" y="6136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rsalman/HoneyChain-MMORPG-Blockchain-based-game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5717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 CHAIN</a:t>
            </a:r>
            <a:br>
              <a:rPr lang="en" dirty="0"/>
            </a:br>
            <a:r>
              <a:rPr lang="en" dirty="0"/>
              <a:t>A Blockchain based Videogame</a:t>
            </a:r>
            <a:br>
              <a:rPr lang="en" dirty="0"/>
            </a:br>
            <a:r>
              <a:rPr lang="en" sz="1600" dirty="0"/>
              <a:t>Progetto SDC, SCRS</a:t>
            </a:r>
            <a:br>
              <a:rPr lang="en" sz="1600" dirty="0"/>
            </a:br>
            <a:r>
              <a:rPr lang="en" sz="1600" dirty="0"/>
              <a:t>Prof. M.Talamo</a:t>
            </a:r>
            <a:br>
              <a:rPr lang="en" sz="1600" dirty="0"/>
            </a:br>
            <a:r>
              <a:rPr lang="en" sz="1600" dirty="0"/>
              <a:t>Prof. F.Arcieri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F5243-17A0-4C45-873D-FFA05117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9" t="4440" r="16848" b="34899"/>
          <a:stretch/>
        </p:blipFill>
        <p:spPr>
          <a:xfrm>
            <a:off x="4066953" y="648586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GIOCO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Collezionare oggetti (Transazioni sulla Blockchain)</a:t>
            </a:r>
          </a:p>
          <a:p>
            <a:r>
              <a:rPr lang="it-IT" sz="1800" dirty="0"/>
              <a:t>Ripristino livello</a:t>
            </a:r>
          </a:p>
        </p:txBody>
      </p:sp>
    </p:spTree>
    <p:extLst>
      <p:ext uri="{BB962C8B-B14F-4D97-AF65-F5344CB8AC3E}">
        <p14:creationId xmlns:p14="http://schemas.microsoft.com/office/powerpoint/2010/main" val="29726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br>
              <a:rPr lang="it-IT" dirty="0"/>
            </a:br>
            <a:r>
              <a:rPr lang="it-IT" dirty="0"/>
              <a:t>ANTEPRIMA APP E GIOCO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37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666395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800" dirty="0">
                <a:solidFill>
                  <a:schemeClr val="lt1"/>
                </a:solidFill>
              </a:rPr>
              <a:t>VIDEOGIOCO PC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4337943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2720790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3736790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2971434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3223141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3451246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2006844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40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pic>
        <p:nvPicPr>
          <p:cNvPr id="3" name="HoneyChainGame - Login Scene - PC, Mac &amp; Linux Standalone - Unity 2019.4.4f1 Personal [PREVIEW PACKAGES IN USE] _DX12_ 2020-09-06 19-27-57">
            <a:hlinkClick r:id="" action="ppaction://media"/>
            <a:extLst>
              <a:ext uri="{FF2B5EF4-FFF2-40B4-BE49-F238E27FC236}">
                <a16:creationId xmlns:a16="http://schemas.microsoft.com/office/drawing/2014/main" id="{A15AA265-9865-47D7-93B7-D8B102806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lt1"/>
                </a:solidFill>
              </a:rPr>
              <a:t>APP ANDROID/IOS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EADC9-60FA-4548-BECD-3E30750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22" y="49344"/>
            <a:ext cx="3346128" cy="5143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0F25F3-388F-45D7-A6F8-ACF37A0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" y="49344"/>
            <a:ext cx="3346128" cy="5143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BB3287-2BB7-4725-908F-09EB5379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92" y="646037"/>
            <a:ext cx="3346128" cy="5143500"/>
          </a:xfrm>
          <a:prstGeom prst="rect">
            <a:avLst/>
          </a:prstGeom>
        </p:spPr>
      </p:pic>
      <p:sp>
        <p:nvSpPr>
          <p:cNvPr id="6" name="Titolo 3">
            <a:extLst>
              <a:ext uri="{FF2B5EF4-FFF2-40B4-BE49-F238E27FC236}">
                <a16:creationId xmlns:a16="http://schemas.microsoft.com/office/drawing/2014/main" id="{9EF90487-2101-4825-A541-1BCD34F2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777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B1955F-EE76-4785-9CB3-8A75091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94" y="176939"/>
            <a:ext cx="3346128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CBC26EB-B426-4CE7-A035-925D647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179382"/>
            <a:ext cx="3346128" cy="5143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2881D-8A0C-4FBB-A559-D07B1D82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336" y="692798"/>
            <a:ext cx="3346128" cy="5143500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A3BCB453-A613-4635-824F-7D140826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863888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br>
              <a:rPr lang="en" dirty="0"/>
            </a:br>
            <a:r>
              <a:rPr lang="en" dirty="0"/>
              <a:t>TECNOLOGIE UTILIZZATE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51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7868" y="4449039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373C22-D149-4E35-A13A-773451A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34" y="2082555"/>
            <a:ext cx="779986" cy="7799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24A0B2-829A-4E55-8A82-F76C9ADF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95" y="2065193"/>
            <a:ext cx="857476" cy="8574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A421BD-F858-4DB8-9C25-51AB385A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76" y="2042818"/>
            <a:ext cx="902226" cy="9022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71169F-CBC6-488C-9A20-628089D0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96" y="710539"/>
            <a:ext cx="1556675" cy="15566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8F1CE-9970-415B-A6C7-612C64A4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457" y="919348"/>
            <a:ext cx="1688265" cy="614369"/>
          </a:xfrm>
          <a:prstGeom prst="rect">
            <a:avLst/>
          </a:prstGeom>
        </p:spPr>
      </p:pic>
      <p:pic>
        <p:nvPicPr>
          <p:cNvPr id="2050" name="Picture 2" descr="Web Development Archivi - NitroAcademy">
            <a:extLst>
              <a:ext uri="{FF2B5EF4-FFF2-40B4-BE49-F238E27FC236}">
                <a16:creationId xmlns:a16="http://schemas.microsoft.com/office/drawing/2014/main" id="{FA84B2A4-582B-414D-910D-D81166A0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44" y="965057"/>
            <a:ext cx="924367" cy="9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LINGUAGGI E FRAMEWORK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07C4779-65BC-441E-9681-81B4D3B0EF1D}"/>
              </a:ext>
            </a:extLst>
          </p:cNvPr>
          <p:cNvSpPr txBox="1"/>
          <p:nvPr/>
        </p:nvSpPr>
        <p:spPr>
          <a:xfrm>
            <a:off x="1255795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127E66-460C-4E65-9B5F-835814962AE9}"/>
              </a:ext>
            </a:extLst>
          </p:cNvPr>
          <p:cNvSpPr txBox="1"/>
          <p:nvPr/>
        </p:nvSpPr>
        <p:spPr>
          <a:xfrm>
            <a:off x="6981719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LISP</a:t>
            </a:r>
          </a:p>
        </p:txBody>
      </p:sp>
      <p:pic>
        <p:nvPicPr>
          <p:cNvPr id="2054" name="Picture 6" descr="Docker Logos and Photos | Docker">
            <a:extLst>
              <a:ext uri="{FF2B5EF4-FFF2-40B4-BE49-F238E27FC236}">
                <a16:creationId xmlns:a16="http://schemas.microsoft.com/office/drawing/2014/main" id="{824807F1-3623-4AC8-83A2-55FFD33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6" y="3160605"/>
            <a:ext cx="1168263" cy="9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C010B9-159C-40C9-8197-27E6B1F1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498" y="4357414"/>
            <a:ext cx="1095057" cy="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IDE E TOOLS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E6A036-5A2A-4E46-A0D0-747CB820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2" y="1425953"/>
            <a:ext cx="1593567" cy="15935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54216-35A9-4589-A925-DA3C83C6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66" y="1551024"/>
            <a:ext cx="1343424" cy="13434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7743CD-48C7-4B47-813B-CB3D4A6D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49" y="1665235"/>
            <a:ext cx="1119821" cy="11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Box logo and symbol, meaning, history, PNG">
            <a:extLst>
              <a:ext uri="{FF2B5EF4-FFF2-40B4-BE49-F238E27FC236}">
                <a16:creationId xmlns:a16="http://schemas.microsoft.com/office/drawing/2014/main" id="{38BD4537-1DC0-4FA2-BD36-F96B8CAF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1" y="1402737"/>
            <a:ext cx="2623997" cy="1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Obiettivi del Progetto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55274" y="1353950"/>
            <a:ext cx="7433399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Gli obbiettivi che il progetto ha soddisfatto sono i seguenti: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 err="1"/>
              <a:t>Validation</a:t>
            </a:r>
            <a:r>
              <a:rPr lang="it-IT" sz="1800" b="1" dirty="0"/>
              <a:t> Authority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 </a:t>
            </a:r>
            <a:r>
              <a:rPr lang="it-IT" sz="1800" b="1" dirty="0"/>
              <a:t>Database utenti </a:t>
            </a:r>
            <a:r>
              <a:rPr lang="it-IT" sz="1800" b="1" dirty="0" err="1"/>
              <a:t>MySql</a:t>
            </a:r>
            <a:endParaRPr lang="it-IT" sz="1800" b="1" dirty="0"/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</a:t>
            </a:r>
            <a:r>
              <a:rPr lang="it-IT" sz="1800" b="1" dirty="0" err="1"/>
              <a:t>un’app</a:t>
            </a:r>
            <a:r>
              <a:rPr lang="it-IT" sz="1800" dirty="0"/>
              <a:t> Android/IOS (client)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Realizzazione di un </a:t>
            </a:r>
            <a:r>
              <a:rPr lang="it-IT" sz="1800" b="1" dirty="0"/>
              <a:t>videogame</a:t>
            </a:r>
            <a:r>
              <a:rPr lang="it-IT" sz="1800" dirty="0"/>
              <a:t> PC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/>
              <a:t>Blockchain </a:t>
            </a:r>
            <a:r>
              <a:rPr lang="it-IT" sz="1800" b="1" dirty="0" err="1"/>
              <a:t>Hyperledger</a:t>
            </a:r>
            <a:r>
              <a:rPr lang="it-IT" sz="1800" b="1" dirty="0"/>
              <a:t> </a:t>
            </a:r>
            <a:r>
              <a:rPr lang="it-IT" sz="1800" b="1" dirty="0" err="1"/>
              <a:t>Fabric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855300" y="1946567"/>
            <a:ext cx="37167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dell’attenzione</a:t>
            </a:r>
            <a:endParaRPr sz="4000"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855300" y="2997898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>
                <a:latin typeface="Roboto"/>
                <a:ea typeface="Roboto"/>
                <a:sym typeface="Roboto"/>
              </a:rPr>
              <a:t>Repository </a:t>
            </a:r>
            <a:r>
              <a:rPr lang="it-IT" sz="1800" b="1" dirty="0" err="1">
                <a:latin typeface="Roboto"/>
                <a:ea typeface="Roboto"/>
                <a:sym typeface="Roboto"/>
              </a:rPr>
              <a:t>Github</a:t>
            </a:r>
            <a:r>
              <a:rPr lang="it-IT" sz="1800" b="1" dirty="0">
                <a:latin typeface="Roboto"/>
                <a:ea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Roboto"/>
                <a:ea typeface="Roboto"/>
                <a:sym typeface="Roboto"/>
                <a:hlinkClick r:id="rId3"/>
              </a:rPr>
              <a:t>Honeychain</a:t>
            </a:r>
            <a:r>
              <a:rPr lang="it-IT" sz="1800" b="1" dirty="0">
                <a:latin typeface="Roboto"/>
                <a:ea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800" b="1" dirty="0">
              <a:latin typeface="Roboto"/>
              <a:ea typeface="Roboto"/>
              <a:sym typeface="Roboto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6" name="Google Shape;316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D2914A-C683-4B01-BFF8-CCBC99BD6AC3}"/>
              </a:ext>
            </a:extLst>
          </p:cNvPr>
          <p:cNvSpPr txBox="1"/>
          <p:nvPr/>
        </p:nvSpPr>
        <p:spPr>
          <a:xfrm>
            <a:off x="780872" y="390704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Marcello Politi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Samir Salman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Simone Giorgioni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47607" y="1836450"/>
            <a:ext cx="43311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1</a:t>
            </a:r>
            <a:br>
              <a:rPr lang="it-IT" sz="6000" dirty="0"/>
            </a:br>
            <a:r>
              <a:rPr lang="it-IT" sz="6000" dirty="0"/>
              <a:t>Struttura del progetto</a:t>
            </a:r>
            <a:endParaRPr sz="60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47607" y="2869491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cs typeface="Roboto"/>
                <a:sym typeface="Roboto"/>
              </a:rPr>
              <a:t>Struttura macroscopica del progetto</a:t>
            </a:r>
            <a:endParaRPr b="1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63CFF02-F261-4F05-90BA-3F813745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2A4E49-907B-4C8F-BD9F-1BBBA303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74993"/>
            <a:ext cx="7948458" cy="909900"/>
          </a:xfrm>
        </p:spPr>
        <p:txBody>
          <a:bodyPr/>
          <a:lstStyle/>
          <a:p>
            <a:r>
              <a:rPr lang="it-IT" dirty="0"/>
              <a:t>STRUTTURA PROGETTO</a:t>
            </a:r>
          </a:p>
        </p:txBody>
      </p:sp>
      <p:pic>
        <p:nvPicPr>
          <p:cNvPr id="1026" name="Picture 2" descr="Server Icons - Free Download, PNG and SVG">
            <a:extLst>
              <a:ext uri="{FF2B5EF4-FFF2-40B4-BE49-F238E27FC236}">
                <a16:creationId xmlns:a16="http://schemas.microsoft.com/office/drawing/2014/main" id="{7F185ABC-0FEC-4DEC-A4D6-A8871838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20" y="19685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ledger – Open Source Blockchain Technologies">
            <a:extLst>
              <a:ext uri="{FF2B5EF4-FFF2-40B4-BE49-F238E27FC236}">
                <a16:creationId xmlns:a16="http://schemas.microsoft.com/office/drawing/2014/main" id="{3C3CBB1A-37CF-4BC0-8589-A19D551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180976"/>
            <a:ext cx="1986391" cy="4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EDD69-00AF-4997-B037-769EF5E3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7" y="1727158"/>
            <a:ext cx="1098906" cy="16891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4326ED-CCE6-4D54-937E-47DAB3AD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8" y="3233644"/>
            <a:ext cx="1786500" cy="803925"/>
          </a:xfrm>
          <a:prstGeom prst="rect">
            <a:avLst/>
          </a:prstGeom>
        </p:spPr>
      </p:pic>
      <p:pic>
        <p:nvPicPr>
          <p:cNvPr id="1032" name="Picture 8" descr="Download Using Client Certificates For Asp - Certificate Authority Icon PNG  Image with No Background - PNGkey.com">
            <a:extLst>
              <a:ext uri="{FF2B5EF4-FFF2-40B4-BE49-F238E27FC236}">
                <a16:creationId xmlns:a16="http://schemas.microsoft.com/office/drawing/2014/main" id="{36370225-D917-4A84-B44A-9123E079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84" y="2245198"/>
            <a:ext cx="1098906" cy="12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C1A5D5-9677-462A-8489-041F6790558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479441" y="2863762"/>
            <a:ext cx="173814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93D78D4-16A4-4919-91EB-F5AA88F2701A}"/>
              </a:ext>
            </a:extLst>
          </p:cNvPr>
          <p:cNvCxnSpPr>
            <a:stCxn id="1032" idx="3"/>
          </p:cNvCxnSpPr>
          <p:nvPr/>
        </p:nvCxnSpPr>
        <p:spPr>
          <a:xfrm>
            <a:off x="5316490" y="2863762"/>
            <a:ext cx="118000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63A07153-9582-4355-BC93-6C3BFED99181}"/>
              </a:ext>
            </a:extLst>
          </p:cNvPr>
          <p:cNvCxnSpPr>
            <a:stCxn id="1026" idx="0"/>
            <a:endCxn id="6" idx="0"/>
          </p:cNvCxnSpPr>
          <p:nvPr/>
        </p:nvCxnSpPr>
        <p:spPr>
          <a:xfrm rot="16200000" flipV="1">
            <a:off x="4256077" y="-780368"/>
            <a:ext cx="241417" cy="5256470"/>
          </a:xfrm>
          <a:prstGeom prst="curvedConnector3">
            <a:avLst>
              <a:gd name="adj1" fmla="val 11101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8E772C-FF0F-499A-94D6-A447C4F74143}"/>
              </a:ext>
            </a:extLst>
          </p:cNvPr>
          <p:cNvCxnSpPr>
            <a:cxnSpLocks/>
          </p:cNvCxnSpPr>
          <p:nvPr/>
        </p:nvCxnSpPr>
        <p:spPr>
          <a:xfrm>
            <a:off x="4997302" y="3416341"/>
            <a:ext cx="1201479" cy="6845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DE147C2-CDB6-41A7-92CF-DCB3767E4FAC}"/>
              </a:ext>
            </a:extLst>
          </p:cNvPr>
          <p:cNvCxnSpPr/>
          <p:nvPr/>
        </p:nvCxnSpPr>
        <p:spPr>
          <a:xfrm flipH="1" flipV="1">
            <a:off x="2479441" y="3211033"/>
            <a:ext cx="3347201" cy="1181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ADFFF1-3D46-4380-941A-2D941A1DC7C6}"/>
              </a:ext>
            </a:extLst>
          </p:cNvPr>
          <p:cNvSpPr txBox="1"/>
          <p:nvPr/>
        </p:nvSpPr>
        <p:spPr>
          <a:xfrm>
            <a:off x="691928" y="4180976"/>
            <a:ext cx="1786500" cy="30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2F436E2D-5755-4BE6-B0B2-2D708F83D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02" y="4164333"/>
            <a:ext cx="2162668" cy="548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CLIENT (APP E GIOCO)</a:t>
            </a:r>
            <a:endParaRPr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Google Shape;89;p16">
            <a:extLst>
              <a:ext uri="{FF2B5EF4-FFF2-40B4-BE49-F238E27FC236}">
                <a16:creationId xmlns:a16="http://schemas.microsoft.com/office/drawing/2014/main" id="{35F6B402-445C-4537-8FE7-929F7BEEAE5D}"/>
              </a:ext>
            </a:extLst>
          </p:cNvPr>
          <p:cNvSpPr txBox="1">
            <a:spLocks/>
          </p:cNvSpPr>
          <p:nvPr/>
        </p:nvSpPr>
        <p:spPr>
          <a:xfrm>
            <a:off x="3685703" y="1679772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</a:p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AUTHORITY</a:t>
            </a:r>
            <a:endParaRPr lang="it-IT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Google Shape;89;p16">
            <a:extLst>
              <a:ext uri="{FF2B5EF4-FFF2-40B4-BE49-F238E27FC236}">
                <a16:creationId xmlns:a16="http://schemas.microsoft.com/office/drawing/2014/main" id="{D0B7BB19-86FA-479F-B482-C8DE2BB2DE1D}"/>
              </a:ext>
            </a:extLst>
          </p:cNvPr>
          <p:cNvSpPr txBox="1">
            <a:spLocks/>
          </p:cNvSpPr>
          <p:nvPr/>
        </p:nvSpPr>
        <p:spPr>
          <a:xfrm>
            <a:off x="6232945" y="3552709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SERVER NODEJS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Google Shape;89;p16">
            <a:extLst>
              <a:ext uri="{FF2B5EF4-FFF2-40B4-BE49-F238E27FC236}">
                <a16:creationId xmlns:a16="http://schemas.microsoft.com/office/drawing/2014/main" id="{9FDFF060-B454-4614-B95D-D6B915528832}"/>
              </a:ext>
            </a:extLst>
          </p:cNvPr>
          <p:cNvSpPr txBox="1">
            <a:spLocks/>
          </p:cNvSpPr>
          <p:nvPr/>
        </p:nvSpPr>
        <p:spPr>
          <a:xfrm>
            <a:off x="6496493" y="4458436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BLOCKCHAIN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6395000-4822-4E43-9F19-F140C866B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653" y="845253"/>
            <a:ext cx="1428734" cy="738924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6C1C74F4-35EE-4DFF-9DD0-54A66D056124}"/>
              </a:ext>
            </a:extLst>
          </p:cNvPr>
          <p:cNvCxnSpPr/>
          <p:nvPr/>
        </p:nvCxnSpPr>
        <p:spPr>
          <a:xfrm flipV="1">
            <a:off x="5316490" y="1584177"/>
            <a:ext cx="1063045" cy="661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FF3B5BD-CB48-4D40-A9A9-9D3E3460B8B7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7005020" y="1584177"/>
            <a:ext cx="2" cy="568086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9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COMPONENTI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VALIDATION AUTHORITY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VA è composta da regole ars che regolano la logica di LOGIN, COOKIE, REGISTRAZIONE e tutte le altre funzioni a cui ha accesso il client. La VA si interpone tra i client ed il server </a:t>
            </a:r>
            <a:r>
              <a:rPr lang="it-IT" sz="1800" dirty="0" err="1"/>
              <a:t>NodeJS</a:t>
            </a:r>
            <a:r>
              <a:rPr lang="it-IT" sz="1800" dirty="0"/>
              <a:t> e 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. Verifica e valida tutte le richieste in uscita dai client e le reindirizza alla destinazione opportuna. Si compone di un file ars contenente le regole e di un file .</a:t>
            </a:r>
            <a:r>
              <a:rPr lang="it-IT" sz="1800" dirty="0" err="1"/>
              <a:t>scm</a:t>
            </a:r>
            <a:r>
              <a:rPr lang="it-IT" sz="1800" dirty="0"/>
              <a:t> scritto in </a:t>
            </a:r>
            <a:r>
              <a:rPr lang="it-IT" sz="1800" dirty="0" err="1"/>
              <a:t>lisp</a:t>
            </a:r>
            <a:r>
              <a:rPr lang="it-IT" sz="1800" dirty="0"/>
              <a:t> che fornire gli hooks ed altre funzionalità quali estrazione dei parametri dalla query e </a:t>
            </a:r>
            <a:r>
              <a:rPr lang="it-IT" sz="1800" dirty="0" err="1"/>
              <a:t>redirect</a:t>
            </a:r>
            <a:r>
              <a:rPr lang="it-IT" sz="1800" dirty="0"/>
              <a:t>.</a:t>
            </a:r>
          </a:p>
          <a:p>
            <a:pPr marL="7620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6949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NODEJS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Nel server risiedono tutte le funzionalità inerenti alla registrazione ed alla sessione utente. Mediate e filtrate dalla VA. Abbiamo realizzato il server in </a:t>
            </a:r>
            <a:r>
              <a:rPr lang="it-IT" sz="1800" dirty="0" err="1"/>
              <a:t>NodeJS</a:t>
            </a:r>
            <a:r>
              <a:rPr lang="it-IT" sz="1800" dirty="0"/>
              <a:t>, esso si occupa di fornire le API necessarie ai client, si interfaccia anche con il DB per la raccolta dei dati. </a:t>
            </a:r>
          </a:p>
        </p:txBody>
      </p:sp>
    </p:spTree>
    <p:extLst>
      <p:ext uri="{BB962C8B-B14F-4D97-AF65-F5344CB8AC3E}">
        <p14:creationId xmlns:p14="http://schemas.microsoft.com/office/powerpoint/2010/main" val="101469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BLOCKCHAIN HYPERLEDGER FABRIC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 viene raggiuta tramite delle API da noi opportunamente scritte, utilizzando il framework per </a:t>
            </a:r>
            <a:r>
              <a:rPr lang="it-IT" sz="1800" dirty="0" err="1"/>
              <a:t>NodeJS</a:t>
            </a:r>
            <a:r>
              <a:rPr lang="it-IT" sz="1800" dirty="0"/>
              <a:t> che permette l’interazione con la Blockchain utilizzando appunto </a:t>
            </a:r>
            <a:r>
              <a:rPr lang="it-IT" sz="1800" dirty="0" err="1"/>
              <a:t>Javascript</a:t>
            </a:r>
            <a:r>
              <a:rPr lang="it-IT" sz="1800" dirty="0"/>
              <a:t>. Tramite le API abbiamo reso possibile:</a:t>
            </a:r>
          </a:p>
          <a:p>
            <a:r>
              <a:rPr lang="it-IT" sz="1800" dirty="0"/>
              <a:t>La creazione di nuovi utenti nella blockchain </a:t>
            </a:r>
          </a:p>
          <a:p>
            <a:r>
              <a:rPr lang="it-IT" sz="1800" dirty="0"/>
              <a:t>Il cambio di proprietario di un oggetto di gioco (transazione tramite Smart </a:t>
            </a:r>
            <a:r>
              <a:rPr lang="it-IT" sz="1800" dirty="0" err="1"/>
              <a:t>Contract</a:t>
            </a:r>
            <a:r>
              <a:rPr lang="it-IT" sz="1800" dirty="0"/>
              <a:t>)</a:t>
            </a:r>
          </a:p>
          <a:p>
            <a:r>
              <a:rPr lang="it-IT" sz="1800" dirty="0"/>
              <a:t>Restituzione della history delle transazioni di un oggetto</a:t>
            </a:r>
          </a:p>
        </p:txBody>
      </p:sp>
    </p:spTree>
    <p:extLst>
      <p:ext uri="{BB962C8B-B14F-4D97-AF65-F5344CB8AC3E}">
        <p14:creationId xmlns:p14="http://schemas.microsoft.com/office/powerpoint/2010/main" val="3804839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APP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Creazione utenti (Sia nel DB che utenti della blockchain)</a:t>
            </a:r>
          </a:p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Vedere oggetti collezionati nel gioco, memorizzati nella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endParaRPr lang="it-IT" sz="1800" dirty="0"/>
          </a:p>
          <a:p>
            <a:r>
              <a:rPr lang="it-IT" sz="1800" dirty="0"/>
              <a:t>Effettuare donazioni di oggetti ad altri utenti (Transazioni sulla Blockchain)</a:t>
            </a:r>
          </a:p>
          <a:p>
            <a:r>
              <a:rPr lang="it-IT" sz="1800" dirty="0"/>
              <a:t>Possibilità di vedere la lista delle transazioni dei propri oggetti</a:t>
            </a:r>
          </a:p>
          <a:p>
            <a:r>
              <a:rPr lang="it-IT" sz="18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85579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</TotalTime>
  <Words>438</Words>
  <Application>Microsoft Office PowerPoint</Application>
  <PresentationFormat>Presentazione su schermo (16:9)</PresentationFormat>
  <Paragraphs>64</Paragraphs>
  <Slides>20</Slides>
  <Notes>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Roboto</vt:lpstr>
      <vt:lpstr>Roboto Light</vt:lpstr>
      <vt:lpstr>Wingdings</vt:lpstr>
      <vt:lpstr>Arial</vt:lpstr>
      <vt:lpstr>Calibri</vt:lpstr>
      <vt:lpstr>Adobe Gothic Std B</vt:lpstr>
      <vt:lpstr>Roboto Slab</vt:lpstr>
      <vt:lpstr>Minola template</vt:lpstr>
      <vt:lpstr>HONEY CHAIN A Blockchain based Videogame Progetto SDC, SCRS Prof. M.Talamo Prof. F.Arcieri</vt:lpstr>
      <vt:lpstr>Obiettivi del Progetto</vt:lpstr>
      <vt:lpstr>1 Struttura del progetto</vt:lpstr>
      <vt:lpstr>STRUTTURA PROGETTO</vt:lpstr>
      <vt:lpstr>1.1 STRUTTURA COMPONENTI</vt:lpstr>
      <vt:lpstr>VALIDATION AUTHORITY</vt:lpstr>
      <vt:lpstr>SERVER NODEJS</vt:lpstr>
      <vt:lpstr>BLOCKCHAIN HYPERLEDGER FABRIC</vt:lpstr>
      <vt:lpstr>FUNZIONALITÀ APP</vt:lpstr>
      <vt:lpstr>FUNZIONALITÀ GIOCO</vt:lpstr>
      <vt:lpstr>2  ANTEPRIMA APP E GIOCO</vt:lpstr>
      <vt:lpstr>VIDEOGIOCO PC</vt:lpstr>
      <vt:lpstr>Presentazione standard di PowerPoint</vt:lpstr>
      <vt:lpstr>APP ANDROID/IOS</vt:lpstr>
      <vt:lpstr>SCREENSHOT</vt:lpstr>
      <vt:lpstr>SCREENSHOT</vt:lpstr>
      <vt:lpstr>3 TECNOLOGIE UTILIZZATE</vt:lpstr>
      <vt:lpstr>Presentazione standard di PowerPoint</vt:lpstr>
      <vt:lpstr>Presentazione standard di PowerPoint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 CHAIN A Blockchain based Videogame Progetto SDC, SCRS Prof. M.Talamo Prof. F.Arcieri</dc:title>
  <cp:lastModifiedBy>samir salman</cp:lastModifiedBy>
  <cp:revision>11</cp:revision>
  <dcterms:modified xsi:type="dcterms:W3CDTF">2020-09-07T14:49:08Z</dcterms:modified>
</cp:coreProperties>
</file>